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34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95234FF-C9F8-4AFE-BAE0-E8F66EE13B88}" type="datetimeFigureOut">
              <a:rPr lang="en-US" smtClean="0"/>
              <a:pPr/>
              <a:t>2/14/19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5F19AB1-73DC-4960-9863-0007AC21A16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5234FF-C9F8-4AFE-BAE0-E8F66EE13B88}" type="datetimeFigureOut">
              <a:rPr lang="en-US" smtClean="0"/>
              <a:pPr/>
              <a:t>2/14/19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F19AB1-73DC-4960-9863-0007AC21A1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5234FF-C9F8-4AFE-BAE0-E8F66EE13B88}" type="datetimeFigureOut">
              <a:rPr lang="en-US" smtClean="0"/>
              <a:pPr/>
              <a:t>2/14/19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F19AB1-73DC-4960-9863-0007AC21A1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5234FF-C9F8-4AFE-BAE0-E8F66EE13B88}" type="datetimeFigureOut">
              <a:rPr lang="en-US" smtClean="0"/>
              <a:pPr/>
              <a:t>2/14/19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F19AB1-73DC-4960-9863-0007AC21A1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95234FF-C9F8-4AFE-BAE0-E8F66EE13B88}" type="datetimeFigureOut">
              <a:rPr lang="en-US" smtClean="0"/>
              <a:pPr/>
              <a:t>2/14/19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F19AB1-73DC-4960-9863-0007AC21A16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5234FF-C9F8-4AFE-BAE0-E8F66EE13B88}" type="datetimeFigureOut">
              <a:rPr lang="en-US" smtClean="0"/>
              <a:pPr/>
              <a:t>2/14/19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F19AB1-73DC-4960-9863-0007AC21A1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95234FF-C9F8-4AFE-BAE0-E8F66EE13B88}" type="datetimeFigureOut">
              <a:rPr lang="en-US" smtClean="0"/>
              <a:pPr/>
              <a:t>2/14/19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F19AB1-73DC-4960-9863-0007AC21A16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95234FF-C9F8-4AFE-BAE0-E8F66EE13B88}" type="datetimeFigureOut">
              <a:rPr lang="en-US" smtClean="0"/>
              <a:pPr/>
              <a:t>2/14/19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F19AB1-73DC-4960-9863-0007AC21A1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5234FF-C9F8-4AFE-BAE0-E8F66EE13B88}" type="datetimeFigureOut">
              <a:rPr lang="en-US" smtClean="0"/>
              <a:pPr/>
              <a:t>2/14/19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F19AB1-73DC-4960-9863-0007AC21A1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5234FF-C9F8-4AFE-BAE0-E8F66EE13B88}" type="datetimeFigureOut">
              <a:rPr lang="en-US" smtClean="0"/>
              <a:pPr/>
              <a:t>2/14/19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F19AB1-73DC-4960-9863-0007AC21A1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95234FF-C9F8-4AFE-BAE0-E8F66EE13B88}" type="datetimeFigureOut">
              <a:rPr lang="en-US" smtClean="0"/>
              <a:pPr/>
              <a:t>2/14/19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5F19AB1-73DC-4960-9863-0007AC21A16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95234FF-C9F8-4AFE-BAE0-E8F66EE13B88}" type="datetimeFigureOut">
              <a:rPr lang="en-US" smtClean="0"/>
              <a:pPr/>
              <a:t>2/14/19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5F19AB1-73DC-4960-9863-0007AC21A16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Hydropower in Nepal</a:t>
            </a:r>
            <a:endParaRPr lang="en-US" dirty="0"/>
          </a:p>
        </p:txBody>
      </p:sp>
      <p:sp>
        <p:nvSpPr>
          <p:cNvPr id="3" name="Subtitle 2"/>
          <p:cNvSpPr>
            <a:spLocks noGrp="1"/>
          </p:cNvSpPr>
          <p:nvPr>
            <p:ph type="subTitle" idx="1"/>
          </p:nvPr>
        </p:nvSpPr>
        <p:spPr>
          <a:xfrm>
            <a:off x="1371600" y="4419600"/>
            <a:ext cx="6400800" cy="1752600"/>
          </a:xfrm>
        </p:spPr>
        <p:txBody>
          <a:bodyPr>
            <a:normAutofit lnSpcReduction="10000"/>
          </a:bodyPr>
          <a:lstStyle/>
          <a:p>
            <a:r>
              <a:rPr lang="en-US" dirty="0" smtClean="0"/>
              <a:t>Krishna </a:t>
            </a:r>
            <a:r>
              <a:rPr lang="en-US" dirty="0" err="1" smtClean="0"/>
              <a:t>Hari</a:t>
            </a:r>
            <a:r>
              <a:rPr lang="en-US" dirty="0" smtClean="0"/>
              <a:t> </a:t>
            </a:r>
            <a:r>
              <a:rPr lang="en-US" dirty="0" err="1" smtClean="0"/>
              <a:t>Adhikari</a:t>
            </a:r>
            <a:endParaRPr lang="en-US" dirty="0" smtClean="0"/>
          </a:p>
          <a:p>
            <a:r>
              <a:rPr lang="en-US" dirty="0" smtClean="0"/>
              <a:t>President</a:t>
            </a:r>
            <a:endParaRPr lang="en-US" dirty="0" smtClean="0"/>
          </a:p>
          <a:p>
            <a:r>
              <a:rPr lang="en-US" dirty="0" smtClean="0"/>
              <a:t>Nepal</a:t>
            </a:r>
            <a:r>
              <a:rPr lang="en-US" dirty="0" smtClean="0"/>
              <a:t>-Poland Chamber </a:t>
            </a:r>
            <a:r>
              <a:rPr lang="en-US" dirty="0" smtClean="0"/>
              <a:t>of Commerce &amp; Industry</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dirty="0" smtClean="0"/>
              <a:t>Hydropower profile of Nepal</a:t>
            </a:r>
            <a:endParaRPr lang="en-US" dirty="0"/>
          </a:p>
        </p:txBody>
      </p:sp>
      <p:sp>
        <p:nvSpPr>
          <p:cNvPr id="3" name="Content Placeholder 2"/>
          <p:cNvSpPr>
            <a:spLocks noGrp="1"/>
          </p:cNvSpPr>
          <p:nvPr>
            <p:ph idx="1"/>
          </p:nvPr>
        </p:nvSpPr>
        <p:spPr>
          <a:xfrm>
            <a:off x="762000" y="1143000"/>
            <a:ext cx="7543800" cy="1295399"/>
          </a:xfrm>
        </p:spPr>
        <p:txBody>
          <a:bodyPr>
            <a:noAutofit/>
          </a:bodyPr>
          <a:lstStyle/>
          <a:p>
            <a:r>
              <a:rPr lang="en-US" sz="1800" dirty="0"/>
              <a:t>Nepal is known to be top nation of the world in terms of water resources but the reality is we are still living in dark and we are currently passing through the severe energy crisis. Each year, load shedding is increasing. </a:t>
            </a:r>
          </a:p>
        </p:txBody>
      </p:sp>
      <p:pic>
        <p:nvPicPr>
          <p:cNvPr id="1026" name="Picture 2"/>
          <p:cNvPicPr>
            <a:picLocks noChangeAspect="1" noChangeArrowheads="1"/>
          </p:cNvPicPr>
          <p:nvPr/>
        </p:nvPicPr>
        <p:blipFill>
          <a:blip r:embed="rId2"/>
          <a:srcRect/>
          <a:stretch>
            <a:fillRect/>
          </a:stretch>
        </p:blipFill>
        <p:spPr bwMode="auto">
          <a:xfrm>
            <a:off x="533400" y="2343150"/>
            <a:ext cx="7924800" cy="4514850"/>
          </a:xfrm>
          <a:prstGeom prst="rect">
            <a:avLst/>
          </a:prstGeom>
          <a:noFill/>
          <a:ln w="9525">
            <a:noFill/>
            <a:miter lim="800000"/>
            <a:headEnd/>
            <a:tailEnd/>
          </a:ln>
          <a:effectLst/>
        </p:spPr>
      </p:pic>
      <p:sp>
        <p:nvSpPr>
          <p:cNvPr id="5" name="Title 1"/>
          <p:cNvSpPr txBox="1">
            <a:spLocks/>
          </p:cNvSpPr>
          <p:nvPr/>
        </p:nvSpPr>
        <p:spPr>
          <a:xfrm>
            <a:off x="381000" y="1981200"/>
            <a:ext cx="3200400" cy="609600"/>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j-lt"/>
                <a:ea typeface="+mj-ea"/>
                <a:cs typeface="+mj-cs"/>
              </a:rPr>
              <a:t>Major Rivers</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Hydropower Profile</a:t>
            </a: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a:t>There are about six thousand big and small rivers in three major river basins namely </a:t>
            </a:r>
            <a:r>
              <a:rPr lang="en-US" dirty="0" err="1"/>
              <a:t>Koshi</a:t>
            </a:r>
            <a:r>
              <a:rPr lang="en-US" dirty="0"/>
              <a:t>, </a:t>
            </a:r>
            <a:r>
              <a:rPr lang="en-US" dirty="0" err="1"/>
              <a:t>Gandaki</a:t>
            </a:r>
            <a:r>
              <a:rPr lang="en-US" dirty="0"/>
              <a:t> and </a:t>
            </a:r>
            <a:r>
              <a:rPr lang="en-US" dirty="0" err="1" smtClean="0"/>
              <a:t>Karnali</a:t>
            </a:r>
            <a:endParaRPr lang="en-US" dirty="0" smtClean="0"/>
          </a:p>
          <a:p>
            <a:r>
              <a:rPr lang="en-US" dirty="0"/>
              <a:t>More than 6000 rivers </a:t>
            </a:r>
            <a:r>
              <a:rPr lang="en-US" dirty="0" smtClean="0"/>
              <a:t>originated from </a:t>
            </a:r>
            <a:r>
              <a:rPr lang="en-US" dirty="0"/>
              <a:t>Nepal </a:t>
            </a:r>
            <a:r>
              <a:rPr lang="en-US" dirty="0" smtClean="0"/>
              <a:t>flows </a:t>
            </a:r>
            <a:r>
              <a:rPr lang="en-US" dirty="0"/>
              <a:t>to India.</a:t>
            </a:r>
          </a:p>
          <a:p>
            <a:pPr lvl="0"/>
            <a:r>
              <a:rPr lang="en-US" dirty="0" smtClean="0"/>
              <a:t>Hydropower </a:t>
            </a:r>
            <a:r>
              <a:rPr lang="en-US" dirty="0"/>
              <a:t>projects are under construction from 3000 M High elevation to as low 500 m</a:t>
            </a:r>
          </a:p>
          <a:p>
            <a:pPr lvl="0"/>
            <a:r>
              <a:rPr lang="en-US" dirty="0" err="1" smtClean="0"/>
              <a:t>Farping</a:t>
            </a:r>
            <a:r>
              <a:rPr lang="en-US" dirty="0" smtClean="0"/>
              <a:t> </a:t>
            </a:r>
            <a:r>
              <a:rPr lang="en-US" dirty="0"/>
              <a:t>Hydropower Plant commissioned in </a:t>
            </a:r>
            <a:r>
              <a:rPr lang="en-US" dirty="0" smtClean="0"/>
              <a:t>1911, 100 yrs of History </a:t>
            </a:r>
            <a:endParaRPr lang="en-US" dirty="0"/>
          </a:p>
          <a:p>
            <a:pPr lvl="0"/>
            <a:r>
              <a:rPr lang="en-US" dirty="0" smtClean="0"/>
              <a:t>Estimated </a:t>
            </a:r>
            <a:r>
              <a:rPr lang="en-US" dirty="0"/>
              <a:t>water storage potential = 88 billion m3</a:t>
            </a:r>
          </a:p>
          <a:p>
            <a:pPr lvl="0"/>
            <a:r>
              <a:rPr lang="en-US" dirty="0"/>
              <a:t>Estimated theoretically potential hydropower = 85,000MW</a:t>
            </a:r>
          </a:p>
          <a:p>
            <a:pPr lvl="0"/>
            <a:r>
              <a:rPr lang="en-US" dirty="0"/>
              <a:t>43 000 Estimated Technically viable Hydropower = 43,000 MW</a:t>
            </a:r>
          </a:p>
          <a:p>
            <a:pPr lvl="0"/>
            <a:r>
              <a:rPr lang="en-US" b="1" dirty="0"/>
              <a:t>Present Status of Energy</a:t>
            </a:r>
          </a:p>
          <a:p>
            <a:pPr>
              <a:buNone/>
            </a:pPr>
            <a:r>
              <a:rPr lang="en-US" dirty="0" smtClean="0"/>
              <a:t>	- </a:t>
            </a:r>
            <a:r>
              <a:rPr lang="en-US" dirty="0"/>
              <a:t>Hydro : </a:t>
            </a:r>
            <a:r>
              <a:rPr lang="en-US" dirty="0" smtClean="0"/>
              <a:t>Government of Nepal (GON) 478MW–Installed capacity–645 </a:t>
            </a:r>
            <a:r>
              <a:rPr lang="en-US" dirty="0"/>
              <a:t>MW </a:t>
            </a:r>
          </a:p>
          <a:p>
            <a:pPr>
              <a:buNone/>
            </a:pPr>
            <a:r>
              <a:rPr lang="en-US" dirty="0" smtClean="0"/>
              <a:t>	- </a:t>
            </a:r>
            <a:r>
              <a:rPr lang="en-US" dirty="0"/>
              <a:t>Thermal: Installed Capacity – 53MW (</a:t>
            </a:r>
            <a:r>
              <a:rPr lang="en-US" dirty="0" err="1"/>
              <a:t>GoN</a:t>
            </a:r>
            <a:r>
              <a:rPr lang="en-US" dirty="0"/>
              <a:t>)</a:t>
            </a:r>
          </a:p>
          <a:p>
            <a:pPr>
              <a:buNone/>
            </a:pPr>
            <a:r>
              <a:rPr lang="en-US" dirty="0" smtClean="0"/>
              <a:t>	- </a:t>
            </a:r>
            <a:r>
              <a:rPr lang="en-US" dirty="0"/>
              <a:t>Solar: 200 </a:t>
            </a:r>
            <a:r>
              <a:rPr lang="en-US" dirty="0" err="1"/>
              <a:t>Kw</a:t>
            </a:r>
            <a:r>
              <a:rPr lang="en-US" dirty="0"/>
              <a:t> (2 x 100)</a:t>
            </a:r>
          </a:p>
          <a:p>
            <a:pPr lvl="0"/>
            <a:r>
              <a:rPr lang="en-US" dirty="0"/>
              <a:t>Electricity Access to people – 42% of Population</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Arrangements</a:t>
            </a:r>
            <a:endParaRPr lang="en-US" dirty="0"/>
          </a:p>
        </p:txBody>
      </p:sp>
      <p:sp>
        <p:nvSpPr>
          <p:cNvPr id="3" name="Content Placeholder 2"/>
          <p:cNvSpPr>
            <a:spLocks noGrp="1"/>
          </p:cNvSpPr>
          <p:nvPr>
            <p:ph idx="1"/>
          </p:nvPr>
        </p:nvSpPr>
        <p:spPr/>
        <p:txBody>
          <a:bodyPr>
            <a:normAutofit fontScale="85000" lnSpcReduction="20000"/>
          </a:bodyPr>
          <a:lstStyle/>
          <a:p>
            <a:r>
              <a:rPr lang="en-US" dirty="0"/>
              <a:t>A number of institutions exist in the energy sector. </a:t>
            </a:r>
          </a:p>
          <a:p>
            <a:pPr>
              <a:buNone/>
            </a:pPr>
            <a:r>
              <a:rPr lang="en-US" dirty="0"/>
              <a:t>	</a:t>
            </a:r>
            <a:r>
              <a:rPr lang="en-US" dirty="0" smtClean="0"/>
              <a:t>a) Ministry </a:t>
            </a:r>
            <a:r>
              <a:rPr lang="en-US" dirty="0"/>
              <a:t>of Energy, </a:t>
            </a:r>
            <a:endParaRPr lang="en-US" dirty="0" smtClean="0"/>
          </a:p>
          <a:p>
            <a:pPr>
              <a:buNone/>
            </a:pPr>
            <a:r>
              <a:rPr lang="en-US" dirty="0"/>
              <a:t>	</a:t>
            </a:r>
            <a:r>
              <a:rPr lang="en-US" dirty="0" smtClean="0"/>
              <a:t>b) Ministry of </a:t>
            </a:r>
            <a:r>
              <a:rPr lang="en-US" dirty="0"/>
              <a:t>Forests and Soil </a:t>
            </a:r>
            <a:r>
              <a:rPr lang="en-US" dirty="0" smtClean="0"/>
              <a:t> conservation</a:t>
            </a:r>
            <a:r>
              <a:rPr lang="en-US" dirty="0"/>
              <a:t>, </a:t>
            </a:r>
            <a:endParaRPr lang="en-US" dirty="0" smtClean="0"/>
          </a:p>
          <a:p>
            <a:pPr>
              <a:buNone/>
            </a:pPr>
            <a:r>
              <a:rPr lang="en-US" dirty="0"/>
              <a:t>	</a:t>
            </a:r>
            <a:r>
              <a:rPr lang="en-US" dirty="0" smtClean="0"/>
              <a:t>c) Ministry </a:t>
            </a:r>
            <a:r>
              <a:rPr lang="en-US" dirty="0"/>
              <a:t>of </a:t>
            </a:r>
            <a:r>
              <a:rPr lang="en-US" dirty="0" smtClean="0"/>
              <a:t>Agriculture </a:t>
            </a:r>
            <a:r>
              <a:rPr lang="en-US" dirty="0"/>
              <a:t>and </a:t>
            </a:r>
            <a:r>
              <a:rPr lang="en-US" dirty="0" smtClean="0"/>
              <a:t>Co-operatives </a:t>
            </a:r>
          </a:p>
          <a:p>
            <a:pPr>
              <a:buNone/>
            </a:pPr>
            <a:r>
              <a:rPr lang="en-US" dirty="0"/>
              <a:t>	</a:t>
            </a:r>
            <a:r>
              <a:rPr lang="en-US" dirty="0" smtClean="0"/>
              <a:t>d) </a:t>
            </a:r>
            <a:r>
              <a:rPr lang="en-US" dirty="0"/>
              <a:t>Ministry of Commerce </a:t>
            </a:r>
            <a:r>
              <a:rPr lang="en-US" dirty="0" smtClean="0"/>
              <a:t>and </a:t>
            </a:r>
            <a:r>
              <a:rPr lang="en-US" dirty="0"/>
              <a:t>Supplies</a:t>
            </a:r>
            <a:r>
              <a:rPr lang="en-US" dirty="0" smtClean="0"/>
              <a:t>, </a:t>
            </a:r>
          </a:p>
          <a:p>
            <a:pPr>
              <a:buNone/>
            </a:pPr>
            <a:r>
              <a:rPr lang="en-US" dirty="0"/>
              <a:t>	</a:t>
            </a:r>
            <a:r>
              <a:rPr lang="en-US" dirty="0" smtClean="0"/>
              <a:t>e) </a:t>
            </a:r>
            <a:r>
              <a:rPr lang="en-US" dirty="0"/>
              <a:t>Ministry of Environment and Ministry of </a:t>
            </a:r>
            <a:r>
              <a:rPr lang="en-US" dirty="0" smtClean="0"/>
              <a:t> Industry</a:t>
            </a:r>
          </a:p>
          <a:p>
            <a:pPr>
              <a:buNone/>
            </a:pPr>
            <a:r>
              <a:rPr lang="en-US" dirty="0"/>
              <a:t>	</a:t>
            </a:r>
            <a:r>
              <a:rPr lang="en-US" dirty="0" smtClean="0"/>
              <a:t>f) Nepal Investment Board</a:t>
            </a:r>
            <a:endParaRPr lang="en-US" dirty="0"/>
          </a:p>
          <a:p>
            <a:pPr>
              <a:buNone/>
            </a:pPr>
            <a:endParaRPr lang="en-US" dirty="0"/>
          </a:p>
          <a:p>
            <a:r>
              <a:rPr lang="en-US" dirty="0"/>
              <a:t>Commissions:</a:t>
            </a:r>
          </a:p>
          <a:p>
            <a:pPr>
              <a:buNone/>
            </a:pPr>
            <a:r>
              <a:rPr lang="en-US" dirty="0" smtClean="0"/>
              <a:t>	a</a:t>
            </a:r>
            <a:r>
              <a:rPr lang="en-US" dirty="0"/>
              <a:t>) National Planning Commission</a:t>
            </a:r>
          </a:p>
          <a:p>
            <a:pPr>
              <a:buNone/>
            </a:pPr>
            <a:r>
              <a:rPr lang="en-US" dirty="0" smtClean="0"/>
              <a:t>	b</a:t>
            </a:r>
            <a:r>
              <a:rPr lang="en-US" dirty="0"/>
              <a:t>) Water and Energy Commission</a:t>
            </a:r>
          </a:p>
          <a:p>
            <a:pPr>
              <a:buNone/>
            </a:pPr>
            <a:r>
              <a:rPr lang="en-US" dirty="0" smtClean="0"/>
              <a:t>	c) Corporation </a:t>
            </a:r>
            <a:r>
              <a:rPr lang="en-US" dirty="0"/>
              <a:t>and Others</a:t>
            </a:r>
          </a:p>
          <a:p>
            <a:pPr>
              <a:buNone/>
            </a:pPr>
            <a:r>
              <a:rPr lang="en-US" dirty="0" smtClean="0"/>
              <a:t>	d</a:t>
            </a:r>
            <a:r>
              <a:rPr lang="en-US" dirty="0"/>
              <a:t>) </a:t>
            </a:r>
            <a:r>
              <a:rPr lang="en-US" dirty="0" smtClean="0"/>
              <a:t>Nepal </a:t>
            </a:r>
            <a:r>
              <a:rPr lang="en-US" dirty="0"/>
              <a:t>Electricity Authority</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Documents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a:t>
            </a:r>
            <a:r>
              <a:rPr lang="en-US" dirty="0"/>
              <a:t>following have been major </a:t>
            </a:r>
            <a:r>
              <a:rPr lang="en-US" dirty="0" smtClean="0"/>
              <a:t>policy </a:t>
            </a:r>
            <a:r>
              <a:rPr lang="en-US" dirty="0"/>
              <a:t>documents guiding energy </a:t>
            </a:r>
            <a:r>
              <a:rPr lang="en-US" dirty="0" smtClean="0"/>
              <a:t>production</a:t>
            </a:r>
            <a:r>
              <a:rPr lang="en-US" dirty="0"/>
              <a:t>, development, utilization and regulation </a:t>
            </a:r>
          </a:p>
          <a:p>
            <a:pPr>
              <a:buNone/>
            </a:pPr>
            <a:endParaRPr lang="en-US" dirty="0"/>
          </a:p>
          <a:p>
            <a:r>
              <a:rPr lang="en-US" b="1" dirty="0" smtClean="0"/>
              <a:t>Development Plan</a:t>
            </a:r>
          </a:p>
          <a:p>
            <a:r>
              <a:rPr lang="en-US" dirty="0" smtClean="0"/>
              <a:t>Until 1990, hydropower development was under the domain of government utility</a:t>
            </a:r>
          </a:p>
          <a:p>
            <a:r>
              <a:rPr lang="en-US" dirty="0" smtClean="0"/>
              <a:t>From 1992, hydropower development was opened for private sector</a:t>
            </a:r>
          </a:p>
          <a:p>
            <a:r>
              <a:rPr lang="en-US" dirty="0" smtClean="0"/>
              <a:t>New policy seek investment by private sector and expand electrification within the country and export</a:t>
            </a:r>
          </a:p>
          <a:p>
            <a:r>
              <a:rPr lang="en-US" dirty="0" smtClean="0"/>
              <a:t>Hydropower </a:t>
            </a:r>
            <a:r>
              <a:rPr lang="en-US" dirty="0"/>
              <a:t>Development Policies 1992 and 2001, Water </a:t>
            </a:r>
            <a:r>
              <a:rPr lang="en-US" dirty="0" smtClean="0"/>
              <a:t> Resources </a:t>
            </a:r>
            <a:r>
              <a:rPr lang="en-US" dirty="0"/>
              <a:t>Act 1992, and Electricity Act </a:t>
            </a:r>
            <a:r>
              <a:rPr lang="en-US" dirty="0" smtClean="0"/>
              <a:t>1992</a:t>
            </a:r>
            <a:endParaRPr lang="en-US" dirty="0"/>
          </a:p>
          <a:p>
            <a:r>
              <a:rPr lang="en-US" dirty="0"/>
              <a:t>Water Resources Strategy 2002 and National Water Plan </a:t>
            </a:r>
            <a:r>
              <a:rPr lang="en-US" dirty="0" smtClean="0"/>
              <a:t>2005</a:t>
            </a:r>
            <a:endParaRPr lang="en-US" dirty="0"/>
          </a:p>
          <a:p>
            <a:r>
              <a:rPr lang="en-US" dirty="0"/>
              <a:t>National Electricity Crisis Resolution Action Plan </a:t>
            </a:r>
            <a:r>
              <a:rPr lang="en-US" dirty="0" smtClean="0"/>
              <a:t>2008</a:t>
            </a:r>
            <a:endParaRPr lang="en-US" dirty="0"/>
          </a:p>
          <a:p>
            <a:r>
              <a:rPr lang="en-US" dirty="0" smtClean="0"/>
              <a:t>Rural </a:t>
            </a:r>
            <a:r>
              <a:rPr lang="en-US" dirty="0"/>
              <a:t>Energy Policy </a:t>
            </a:r>
            <a:r>
              <a:rPr lang="en-US" dirty="0" smtClean="0"/>
              <a:t>2006</a:t>
            </a:r>
            <a:endParaRPr lang="en-US" dirty="0"/>
          </a:p>
          <a:p>
            <a:r>
              <a:rPr lang="en-US" dirty="0" smtClean="0"/>
              <a:t>Foreign </a:t>
            </a:r>
            <a:r>
              <a:rPr lang="en-US" dirty="0"/>
              <a:t>Investment and Technology Transfer Act - </a:t>
            </a:r>
            <a:r>
              <a:rPr lang="en-US" dirty="0" smtClean="0"/>
              <a:t>1992</a:t>
            </a:r>
            <a:endParaRPr lang="en-US" dirty="0"/>
          </a:p>
          <a:p>
            <a:r>
              <a:rPr lang="en-US" dirty="0"/>
              <a:t>Environment Protection </a:t>
            </a:r>
            <a:r>
              <a:rPr lang="en-US" dirty="0" smtClean="0"/>
              <a:t>Act </a:t>
            </a:r>
            <a:r>
              <a:rPr lang="en-US" dirty="0"/>
              <a:t>- 1996 (Regulation-1997</a:t>
            </a:r>
            <a:r>
              <a:rPr lang="en-US" dirty="0" smtClean="0"/>
              <a:t>)</a:t>
            </a:r>
          </a:p>
          <a:p>
            <a:r>
              <a:rPr lang="en-US" dirty="0" smtClean="0"/>
              <a:t>Nepal Government’s policy and plan of 10,000 MW in 10 years (2010-2020) and 25,000 MW in 20 years (2010-2030)</a:t>
            </a:r>
            <a:endParaRPr lang="en-US" dirty="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Opportunities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High </a:t>
            </a:r>
            <a:r>
              <a:rPr lang="en-US" dirty="0"/>
              <a:t>potential for </a:t>
            </a:r>
            <a:r>
              <a:rPr lang="en-US" dirty="0" err="1"/>
              <a:t>Ponding</a:t>
            </a:r>
            <a:r>
              <a:rPr lang="en-US" dirty="0"/>
              <a:t> type of </a:t>
            </a:r>
            <a:r>
              <a:rPr lang="en-US" dirty="0" smtClean="0"/>
              <a:t>Projects:</a:t>
            </a:r>
          </a:p>
          <a:p>
            <a:pPr lvl="1"/>
            <a:r>
              <a:rPr lang="de-DE" dirty="0" smtClean="0"/>
              <a:t>Upper </a:t>
            </a:r>
            <a:r>
              <a:rPr lang="de-DE" dirty="0"/>
              <a:t>Karnali West Seti Burhi Gandaki Pancheswar</a:t>
            </a:r>
          </a:p>
          <a:p>
            <a:r>
              <a:rPr lang="en-US" dirty="0" smtClean="0"/>
              <a:t>Interested </a:t>
            </a:r>
            <a:r>
              <a:rPr lang="en-US" dirty="0"/>
              <a:t>foreign investors</a:t>
            </a:r>
          </a:p>
          <a:p>
            <a:pPr lvl="1"/>
            <a:r>
              <a:rPr lang="en-US" dirty="0" smtClean="0"/>
              <a:t>More and more Chinese and Indian investors are interested to invest in Hydropower projects </a:t>
            </a:r>
          </a:p>
          <a:p>
            <a:r>
              <a:rPr lang="en-US" dirty="0" smtClean="0"/>
              <a:t>High </a:t>
            </a:r>
            <a:r>
              <a:rPr lang="en-US" dirty="0"/>
              <a:t>flow in rivers</a:t>
            </a:r>
          </a:p>
          <a:p>
            <a:pPr>
              <a:buNone/>
            </a:pPr>
            <a:r>
              <a:rPr lang="en-US" dirty="0" smtClean="0"/>
              <a:t>	-    Himalaya </a:t>
            </a:r>
            <a:r>
              <a:rPr lang="en-US" dirty="0"/>
              <a:t>is the source of most rivers of Nepal.</a:t>
            </a:r>
          </a:p>
          <a:p>
            <a:r>
              <a:rPr lang="en-US" dirty="0" smtClean="0"/>
              <a:t>High </a:t>
            </a:r>
            <a:r>
              <a:rPr lang="en-US" dirty="0"/>
              <a:t>demand in local </a:t>
            </a:r>
            <a:r>
              <a:rPr lang="en-US" dirty="0" smtClean="0"/>
              <a:t>market</a:t>
            </a:r>
            <a:endParaRPr lang="en-US" dirty="0"/>
          </a:p>
          <a:p>
            <a:r>
              <a:rPr lang="en-US" dirty="0" smtClean="0"/>
              <a:t>High </a:t>
            </a:r>
            <a:r>
              <a:rPr lang="en-US" dirty="0"/>
              <a:t>potential demand in Regional Market</a:t>
            </a:r>
          </a:p>
          <a:p>
            <a:pPr lvl="1"/>
            <a:r>
              <a:rPr lang="en-US" dirty="0"/>
              <a:t>Highly populated areas of India and Bangladesh </a:t>
            </a:r>
            <a:r>
              <a:rPr lang="en-US" dirty="0" smtClean="0"/>
              <a:t>are located </a:t>
            </a:r>
            <a:r>
              <a:rPr lang="en-US" dirty="0"/>
              <a:t>near to Nepal. Electricity market is </a:t>
            </a:r>
            <a:r>
              <a:rPr lang="en-US" dirty="0" smtClean="0"/>
              <a:t>available. Surplus </a:t>
            </a:r>
            <a:r>
              <a:rPr lang="en-US" dirty="0"/>
              <a:t>energy can be exported.</a:t>
            </a:r>
          </a:p>
          <a:p>
            <a:r>
              <a:rPr lang="en-US" dirty="0" smtClean="0"/>
              <a:t>Clear </a:t>
            </a:r>
            <a:r>
              <a:rPr lang="en-US" dirty="0"/>
              <a:t>financial incentives</a:t>
            </a:r>
          </a:p>
          <a:p>
            <a:pPr lvl="1"/>
            <a:r>
              <a:rPr lang="en-US" dirty="0" smtClean="0"/>
              <a:t>Exemption </a:t>
            </a:r>
            <a:r>
              <a:rPr lang="en-US" dirty="0"/>
              <a:t>of corporate tax for 7 </a:t>
            </a:r>
            <a:r>
              <a:rPr lang="en-US" dirty="0" smtClean="0"/>
              <a:t>years </a:t>
            </a:r>
            <a:r>
              <a:rPr lang="en-US" dirty="0"/>
              <a:t>and 50 % </a:t>
            </a:r>
            <a:r>
              <a:rPr lang="en-US" dirty="0" smtClean="0"/>
              <a:t>for next </a:t>
            </a:r>
            <a:r>
              <a:rPr lang="en-US" dirty="0"/>
              <a:t>3 years</a:t>
            </a:r>
          </a:p>
          <a:p>
            <a:pPr lvl="1"/>
            <a:r>
              <a:rPr lang="en-US" dirty="0" smtClean="0"/>
              <a:t>Exemption </a:t>
            </a:r>
            <a:r>
              <a:rPr lang="en-US" dirty="0"/>
              <a:t>of VAT on machines, equipments</a:t>
            </a:r>
          </a:p>
          <a:p>
            <a:endParaRPr lang="en-US" dirty="0"/>
          </a:p>
          <a:p>
            <a:r>
              <a:rPr lang="en-US" dirty="0" smtClean="0"/>
              <a:t>Private/foreign </a:t>
            </a:r>
            <a:r>
              <a:rPr lang="en-US" dirty="0"/>
              <a:t>investor favorable policy </a:t>
            </a:r>
            <a:r>
              <a:rPr lang="en-US" dirty="0" smtClean="0"/>
              <a:t>of Government</a:t>
            </a:r>
          </a:p>
          <a:p>
            <a:r>
              <a:rPr lang="en-US" dirty="0"/>
              <a:t>Environmental risk free after </a:t>
            </a:r>
            <a:r>
              <a:rPr lang="en-US" dirty="0" smtClean="0"/>
              <a:t>construction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Installed Capacity</a:t>
            </a:r>
            <a:endParaRPr lang="en-US" dirty="0"/>
          </a:p>
        </p:txBody>
      </p:sp>
      <p:sp>
        <p:nvSpPr>
          <p:cNvPr id="3" name="Content Placeholder 2"/>
          <p:cNvSpPr>
            <a:spLocks noGrp="1"/>
          </p:cNvSpPr>
          <p:nvPr>
            <p:ph idx="1"/>
          </p:nvPr>
        </p:nvSpPr>
        <p:spPr>
          <a:xfrm>
            <a:off x="457200" y="1905000"/>
            <a:ext cx="8229600" cy="4267200"/>
          </a:xfrm>
        </p:spPr>
        <p:txBody>
          <a:bodyPr>
            <a:normAutofit/>
          </a:bodyPr>
          <a:lstStyle/>
          <a:p>
            <a:pPr>
              <a:buNone/>
            </a:pPr>
            <a:r>
              <a:rPr lang="en-US" sz="2000" b="1" i="1" dirty="0" smtClean="0"/>
              <a:t>     Description 					     Capacity (MW)</a:t>
            </a:r>
            <a:endParaRPr lang="en-US" sz="2000" b="1" i="1" dirty="0"/>
          </a:p>
          <a:p>
            <a:r>
              <a:rPr lang="en-US" sz="2400" dirty="0"/>
              <a:t>Total Grid Connected Hydro </a:t>
            </a:r>
            <a:r>
              <a:rPr lang="en-US" sz="2400" dirty="0" smtClean="0"/>
              <a:t>Power		698</a:t>
            </a:r>
          </a:p>
          <a:p>
            <a:r>
              <a:rPr lang="en-US" sz="2400" dirty="0" smtClean="0"/>
              <a:t>Diesel </a:t>
            </a:r>
            <a:r>
              <a:rPr lang="en-US" sz="2400" dirty="0"/>
              <a:t>Plants (Thermal)- Capacity </a:t>
            </a:r>
            <a:r>
              <a:rPr lang="en-US" sz="2400" dirty="0" smtClean="0"/>
              <a:t>		53</a:t>
            </a:r>
            <a:endParaRPr lang="en-US" sz="2400" dirty="0"/>
          </a:p>
          <a:p>
            <a:r>
              <a:rPr lang="en-US" sz="2400" dirty="0"/>
              <a:t>Peaking Capacity </a:t>
            </a:r>
            <a:r>
              <a:rPr lang="en-US" sz="2400" dirty="0" smtClean="0"/>
              <a:t>					668</a:t>
            </a:r>
            <a:endParaRPr lang="en-US" sz="2400" dirty="0"/>
          </a:p>
          <a:p>
            <a:r>
              <a:rPr lang="en-US" sz="2400" dirty="0"/>
              <a:t>Import from India </a:t>
            </a:r>
            <a:r>
              <a:rPr lang="en-US" sz="2400" dirty="0" smtClean="0"/>
              <a:t>					150</a:t>
            </a:r>
            <a:endParaRPr lang="en-US" sz="2400" dirty="0"/>
          </a:p>
          <a:p>
            <a:r>
              <a:rPr lang="en-US" sz="2400" b="1" dirty="0"/>
              <a:t>Peak Demand </a:t>
            </a:r>
            <a:r>
              <a:rPr lang="en-US" sz="2400" b="1" dirty="0" smtClean="0"/>
              <a:t>					885</a:t>
            </a:r>
          </a:p>
          <a:p>
            <a:r>
              <a:rPr lang="en-US" sz="2400" dirty="0" smtClean="0"/>
              <a:t>Deficit - Wet </a:t>
            </a:r>
            <a:r>
              <a:rPr lang="en-US" sz="2400" dirty="0"/>
              <a:t>Season </a:t>
            </a:r>
            <a:r>
              <a:rPr lang="en-US" sz="2400" dirty="0" smtClean="0"/>
              <a:t>				-</a:t>
            </a:r>
            <a:r>
              <a:rPr lang="en-US" sz="2400" dirty="0"/>
              <a:t>217 </a:t>
            </a:r>
            <a:r>
              <a:rPr lang="en-US" sz="1800" dirty="0"/>
              <a:t>(885-668)</a:t>
            </a:r>
            <a:endParaRPr lang="en-US" sz="2400" dirty="0"/>
          </a:p>
          <a:p>
            <a:r>
              <a:rPr lang="en-US" sz="2400" dirty="0" smtClean="0"/>
              <a:t>Deficit - Dry </a:t>
            </a:r>
            <a:r>
              <a:rPr lang="en-US" sz="2400" dirty="0"/>
              <a:t>season (January-June) </a:t>
            </a:r>
            <a:r>
              <a:rPr lang="en-US" sz="2400" dirty="0" smtClean="0"/>
              <a:t>		-</a:t>
            </a:r>
            <a:r>
              <a:rPr lang="en-US" sz="2400" dirty="0"/>
              <a:t>685 </a:t>
            </a:r>
            <a:r>
              <a:rPr lang="en-US" sz="1800" dirty="0"/>
              <a:t>(885-200)</a:t>
            </a:r>
            <a:endParaRPr lang="en-US" sz="2400" dirty="0"/>
          </a:p>
          <a:p>
            <a:pPr>
              <a:buNone/>
            </a:pPr>
            <a:r>
              <a:rPr lang="en-US" sz="1100" dirty="0" smtClean="0"/>
              <a:t>	* Nepal </a:t>
            </a:r>
            <a:r>
              <a:rPr lang="en-US" sz="1100" dirty="0"/>
              <a:t>Electricity Authority Report, </a:t>
            </a:r>
            <a:r>
              <a:rPr lang="en-US" sz="1100" dirty="0" smtClean="0"/>
              <a:t>2010</a:t>
            </a:r>
            <a:endParaRPr lang="en-US" sz="1100" dirty="0"/>
          </a:p>
        </p:txBody>
      </p:sp>
      <p:sp>
        <p:nvSpPr>
          <p:cNvPr id="4" name="TextBox 3"/>
          <p:cNvSpPr txBox="1"/>
          <p:nvPr/>
        </p:nvSpPr>
        <p:spPr>
          <a:xfrm>
            <a:off x="1143000" y="6019800"/>
            <a:ext cx="6858000" cy="646331"/>
          </a:xfrm>
          <a:prstGeom prst="rect">
            <a:avLst/>
          </a:prstGeom>
          <a:noFill/>
        </p:spPr>
        <p:txBody>
          <a:bodyPr wrap="square" rtlCol="0">
            <a:spAutoFit/>
          </a:bodyPr>
          <a:lstStyle/>
          <a:p>
            <a:r>
              <a:rPr lang="en-US" dirty="0"/>
              <a:t>698 MW is </a:t>
            </a:r>
            <a:r>
              <a:rPr lang="en-US" dirty="0" smtClean="0"/>
              <a:t>installed </a:t>
            </a:r>
            <a:r>
              <a:rPr lang="en-US" dirty="0"/>
              <a:t>capacity, in dry season only about 200 MW</a:t>
            </a:r>
          </a:p>
          <a:p>
            <a:r>
              <a:rPr lang="en-US" dirty="0"/>
              <a:t>electricity produced, </a:t>
            </a:r>
            <a:r>
              <a:rPr lang="en-US" dirty="0" smtClean="0"/>
              <a:t>more than 14 </a:t>
            </a:r>
            <a:r>
              <a:rPr lang="en-US" dirty="0"/>
              <a:t>hrs Load shedding in dry </a:t>
            </a:r>
            <a:r>
              <a:rPr lang="en-US" dirty="0" smtClean="0"/>
              <a:t>season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lnSpcReduction="10000"/>
          </a:bodyPr>
          <a:lstStyle/>
          <a:p>
            <a:r>
              <a:rPr lang="en-US" dirty="0"/>
              <a:t>Hydropower is the prominent sector for investment in Nepal </a:t>
            </a:r>
            <a:endParaRPr lang="en-US" dirty="0" smtClean="0"/>
          </a:p>
          <a:p>
            <a:r>
              <a:rPr lang="en-US" dirty="0" smtClean="0"/>
              <a:t>It </a:t>
            </a:r>
            <a:r>
              <a:rPr lang="en-US" dirty="0"/>
              <a:t>is the only sector which take place in least developed and remote areas. </a:t>
            </a:r>
            <a:endParaRPr lang="en-US" dirty="0" smtClean="0"/>
          </a:p>
          <a:p>
            <a:r>
              <a:rPr lang="en-US" dirty="0" smtClean="0"/>
              <a:t>It </a:t>
            </a:r>
            <a:r>
              <a:rPr lang="en-US" dirty="0"/>
              <a:t>leads to development of road and creates many economic opportunities to local people. </a:t>
            </a:r>
            <a:endParaRPr lang="en-US" dirty="0" smtClean="0"/>
          </a:p>
          <a:p>
            <a:r>
              <a:rPr lang="en-US" dirty="0" smtClean="0"/>
              <a:t>Recent years we can see lot of foreign investors who are willing to invest in Nepal. </a:t>
            </a:r>
          </a:p>
          <a:p>
            <a:r>
              <a:rPr lang="en-US" dirty="0" smtClean="0"/>
              <a:t>Government </a:t>
            </a:r>
            <a:r>
              <a:rPr lang="en-US" dirty="0"/>
              <a:t>should focus on common minimum agenda for hydropower development with favorable policies. </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1143000"/>
          </a:xfrm>
        </p:spPr>
        <p:style>
          <a:lnRef idx="1">
            <a:schemeClr val="accent1"/>
          </a:lnRef>
          <a:fillRef idx="3">
            <a:schemeClr val="accent1"/>
          </a:fillRef>
          <a:effectRef idx="2">
            <a:schemeClr val="accent1"/>
          </a:effectRef>
          <a:fontRef idx="minor">
            <a:schemeClr val="lt1"/>
          </a:fontRef>
        </p:style>
        <p:txBody>
          <a:bodyPr/>
          <a:lstStyle/>
          <a:p>
            <a:r>
              <a:rPr lang="en-US" dirty="0" smtClean="0"/>
              <a:t>Thank You</a:t>
            </a:r>
            <a:endParaRPr lang="en-US" dirty="0"/>
          </a:p>
        </p:txBody>
      </p:sp>
      <p:sp>
        <p:nvSpPr>
          <p:cNvPr id="4" name="Content Placeholder 3"/>
          <p:cNvSpPr>
            <a:spLocks noGrp="1"/>
          </p:cNvSpPr>
          <p:nvPr>
            <p:ph idx="1"/>
          </p:nvPr>
        </p:nvSpPr>
        <p:spPr/>
        <p:txBody>
          <a:bodyPr/>
          <a:lstStyle/>
          <a:p>
            <a:endParaRPr lang="en-US" dirty="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106</TotalTime>
  <Words>440</Words>
  <Application>Microsoft Macintosh PowerPoint</Application>
  <PresentationFormat>On-screen Show (4:3)</PresentationFormat>
  <Paragraphs>83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Hydropower in Nepal</vt:lpstr>
      <vt:lpstr>Hydropower profile of Nepal</vt:lpstr>
      <vt:lpstr>Hydropower Profile</vt:lpstr>
      <vt:lpstr>Institutional Arrangements</vt:lpstr>
      <vt:lpstr>Policy Documents</vt:lpstr>
      <vt:lpstr>Opportunities</vt:lpstr>
      <vt:lpstr>Installed Capacity</vt:lpstr>
      <vt:lpstr>Conclusion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Hydropower in Nepal</dc:title>
  <dc:creator>user</dc:creator>
  <cp:lastModifiedBy>Rupendra Maharjan</cp:lastModifiedBy>
  <cp:revision>9</cp:revision>
  <dcterms:created xsi:type="dcterms:W3CDTF">2013-05-19T07:22:01Z</dcterms:created>
  <dcterms:modified xsi:type="dcterms:W3CDTF">2019-02-14T06:03:15Z</dcterms:modified>
</cp:coreProperties>
</file>